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Josefin Slab"/>
      <p:regular r:id="rId35"/>
      <p:bold r:id="rId36"/>
      <p:italic r:id="rId37"/>
      <p:boldItalic r:id="rId38"/>
    </p:embeddedFont>
    <p:embeddedFont>
      <p:font typeface="Jua"/>
      <p:regular r:id="rId39"/>
    </p:embeddedFont>
    <p:embeddedFont>
      <p:font typeface="Josefin Sans"/>
      <p:regular r:id="rId40"/>
      <p:bold r:id="rId41"/>
      <p:italic r:id="rId42"/>
      <p:boldItalic r:id="rId43"/>
    </p:embeddedFont>
    <p:embeddedFont>
      <p:font typeface="Zilla Slab"/>
      <p:regular r:id="rId44"/>
      <p:bold r:id="rId45"/>
      <p:italic r:id="rId46"/>
    </p:embeddedFont>
    <p:embeddedFont>
      <p:font typeface="Zilla Slab Light"/>
      <p:bold r:id="rId47"/>
      <p:boldItalic r:id="rId48"/>
    </p:embeddedFont>
    <p:embeddedFont>
      <p:font typeface="Josefin Sans Th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regular.fntdata"/><Relationship Id="rId42" Type="http://schemas.openxmlformats.org/officeDocument/2006/relationships/font" Target="fonts/JosefinSans-italic.fntdata"/><Relationship Id="rId41" Type="http://schemas.openxmlformats.org/officeDocument/2006/relationships/font" Target="fonts/JosefinSans-bold.fntdata"/><Relationship Id="rId44" Type="http://schemas.openxmlformats.org/officeDocument/2006/relationships/font" Target="fonts/ZillaSlab-regular.fntdata"/><Relationship Id="rId43" Type="http://schemas.openxmlformats.org/officeDocument/2006/relationships/font" Target="fonts/JosefinSans-boldItalic.fntdata"/><Relationship Id="rId46" Type="http://schemas.openxmlformats.org/officeDocument/2006/relationships/font" Target="fonts/ZillaSlab-italic.fntdata"/><Relationship Id="rId45" Type="http://schemas.openxmlformats.org/officeDocument/2006/relationships/font" Target="fonts/ZillaSla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ZillaSlabLight-boldItalic.fntdata"/><Relationship Id="rId47" Type="http://schemas.openxmlformats.org/officeDocument/2006/relationships/font" Target="fonts/ZillaSlabLight-bold.fntdata"/><Relationship Id="rId49" Type="http://schemas.openxmlformats.org/officeDocument/2006/relationships/font" Target="fonts/JosefinSansTh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JosefinSlab-regular.fntdata"/><Relationship Id="rId34" Type="http://schemas.openxmlformats.org/officeDocument/2006/relationships/slide" Target="slides/slide30.xml"/><Relationship Id="rId37" Type="http://schemas.openxmlformats.org/officeDocument/2006/relationships/font" Target="fonts/JosefinSlab-italic.fntdata"/><Relationship Id="rId36" Type="http://schemas.openxmlformats.org/officeDocument/2006/relationships/font" Target="fonts/JosefinSlab-bold.fntdata"/><Relationship Id="rId39" Type="http://schemas.openxmlformats.org/officeDocument/2006/relationships/font" Target="fonts/Jua-regular.fntdata"/><Relationship Id="rId38" Type="http://schemas.openxmlformats.org/officeDocument/2006/relationships/font" Target="fonts/JosefinSlab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JosefinSansThin-italic.fntdata"/><Relationship Id="rId50" Type="http://schemas.openxmlformats.org/officeDocument/2006/relationships/font" Target="fonts/JosefinSansThin-bold.fntdata"/><Relationship Id="rId52" Type="http://schemas.openxmlformats.org/officeDocument/2006/relationships/font" Target="fonts/JosefinSansThin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8575d214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8575d214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c12646e60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c12646e60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c12646e6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c12646e6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12646e60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12646e6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c12646e6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c12646e6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c12646e60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c12646e60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c12646e6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c12646e6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c12646e6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c12646e6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c12646e60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c12646e60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c12646e60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c12646e60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c12646e60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c12646e60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cfa78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cfa78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12646e60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12646e60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c12646e60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c12646e60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12646e60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12646e60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1757755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1757755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c12646e60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c12646e60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c1757755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c175775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c1757755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c1757755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c1757755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c1757755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1757755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c1757755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c12646e60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c12646e60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cfa781d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cfa781d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c12646e60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c12646e6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12646e6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12646e6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cfa781d9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cfa781d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ㅊㅇㅊㅇㄹ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c12646e6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c12646e6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c12646e6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c12646e6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c12646e6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c12646e6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c12646e60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c12646e60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TITLE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b="1" sz="6000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4_3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974700" y="1824275"/>
            <a:ext cx="43005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2221525" y="289586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4_3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 flipH="1">
            <a:off x="1073350" y="1824275"/>
            <a:ext cx="70140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type="ctrTitle"/>
          </p:nvPr>
        </p:nvSpPr>
        <p:spPr>
          <a:xfrm flipH="1">
            <a:off x="3821251" y="843265"/>
            <a:ext cx="3989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12"/>
          <p:cNvSpPr txBox="1"/>
          <p:nvPr>
            <p:ph idx="1" type="subTitle"/>
          </p:nvPr>
        </p:nvSpPr>
        <p:spPr>
          <a:xfrm>
            <a:off x="1340525" y="2998418"/>
            <a:ext cx="43446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hasCustomPrompt="1" type="title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hasCustomPrompt="1" idx="13" type="title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hasCustomPrompt="1" idx="14" type="title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">
  <p:cSld name="CUSTOM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 flipH="1">
            <a:off x="1302950" y="1610789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303150" y="1865388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 flipH="1">
            <a:off x="3736225" y="1610789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3736500" y="1865388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subTitle"/>
          </p:nvPr>
        </p:nvSpPr>
        <p:spPr>
          <a:xfrm flipH="1">
            <a:off x="1302950" y="3059664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6" type="subTitle"/>
          </p:nvPr>
        </p:nvSpPr>
        <p:spPr>
          <a:xfrm>
            <a:off x="1303150" y="3314263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subTitle"/>
          </p:nvPr>
        </p:nvSpPr>
        <p:spPr>
          <a:xfrm flipH="1">
            <a:off x="3736225" y="3059664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8" type="subTitle"/>
          </p:nvPr>
        </p:nvSpPr>
        <p:spPr>
          <a:xfrm>
            <a:off x="3736500" y="3314263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type="ctrTitle"/>
          </p:nvPr>
        </p:nvSpPr>
        <p:spPr>
          <a:xfrm>
            <a:off x="6105025" y="1739250"/>
            <a:ext cx="21993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1">
  <p:cSld name="CUSTOM_4_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130120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130125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7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 flipH="1">
            <a:off x="2437659" y="32096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2" type="subTitle"/>
          </p:nvPr>
        </p:nvSpPr>
        <p:spPr>
          <a:xfrm>
            <a:off x="2189450" y="2303050"/>
            <a:ext cx="47652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2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1">
  <p:cSld name="CUSTOM_2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" name="Google Shape;70;p8"/>
          <p:cNvSpPr txBox="1"/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810050" y="816650"/>
            <a:ext cx="75276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595275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" type="subTitle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2" type="subTitle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0"/>
          <p:cNvSpPr txBox="1"/>
          <p:nvPr>
            <p:ph idx="3" type="subTitle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4" type="subTitle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0"/>
          <p:cNvSpPr txBox="1"/>
          <p:nvPr>
            <p:ph idx="5" type="subTitle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6" type="subTitle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0"/>
          <p:cNvSpPr txBox="1"/>
          <p:nvPr>
            <p:ph idx="7" type="subTitle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0"/>
          <p:cNvSpPr txBox="1"/>
          <p:nvPr>
            <p:ph idx="8" type="subTitle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0"/>
          <p:cNvSpPr txBox="1"/>
          <p:nvPr>
            <p:ph idx="9" type="subTitle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ctrTitle"/>
          </p:nvPr>
        </p:nvSpPr>
        <p:spPr>
          <a:xfrm>
            <a:off x="1432400" y="143175"/>
            <a:ext cx="4277400" cy="24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Term Project 발표</a:t>
            </a:r>
            <a:endParaRPr sz="5000">
              <a:solidFill>
                <a:srgbClr val="6F40A8"/>
              </a:solidFill>
            </a:endParaRPr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손한솔 21600363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홍유빈 21500804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김시온 21500095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8595300" y="23793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5012900" y="954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최종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8개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Batch 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 3번 통과시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Pooling과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FC layer를 1개만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97~98%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7201"/>
          <a:stretch/>
        </p:blipFill>
        <p:spPr>
          <a:xfrm>
            <a:off x="51950" y="399075"/>
            <a:ext cx="2717675" cy="46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625" y="2943450"/>
            <a:ext cx="1988525" cy="21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0" y="0"/>
            <a:ext cx="2397875" cy="4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5033025" y="874000"/>
            <a:ext cx="3000000" cy="4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32개의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…..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25" y="1044050"/>
            <a:ext cx="4262575" cy="3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4862225" y="9210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64개의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…...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25" y="1156138"/>
            <a:ext cx="3641300" cy="28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671350" y="1044775"/>
            <a:ext cx="3000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128개의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75" y="1768938"/>
            <a:ext cx="3196925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4329901" y="1043000"/>
            <a:ext cx="42654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class_num개의 1x1x128 사이즈 커널을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사용해 1x1xn feature map을 얻음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(n장의 1x1 사이즈 feature map)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n개 뉴런의 출력 값에 softmax 함수를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적용해 n개 클래스 각각에 속할 확률 구함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25" y="865675"/>
            <a:ext cx="29051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2" type="subTitle"/>
          </p:nvPr>
        </p:nvSpPr>
        <p:spPr>
          <a:xfrm>
            <a:off x="608275" y="211325"/>
            <a:ext cx="79095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프로젝트 모델 구성을 위한 함수 취합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29"/>
          <p:cNvSpPr txBox="1"/>
          <p:nvPr>
            <p:ph idx="2" type="subTitle"/>
          </p:nvPr>
        </p:nvSpPr>
        <p:spPr>
          <a:xfrm>
            <a:off x="542775" y="1039225"/>
            <a:ext cx="7909500" cy="31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Dataset</a:t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Model class</a:t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fit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idx="2" type="subTitle"/>
          </p:nvPr>
        </p:nvSpPr>
        <p:spPr>
          <a:xfrm>
            <a:off x="375850" y="211325"/>
            <a:ext cx="8367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효율적으로 데이터를 로딩하기 위한 파일 나누기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75" y="1053425"/>
            <a:ext cx="5547561" cy="409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4">
            <a:alphaModFix/>
          </a:blip>
          <a:srcRect b="0" l="0" r="0" t="45743"/>
          <a:stretch/>
        </p:blipFill>
        <p:spPr>
          <a:xfrm>
            <a:off x="55413" y="811625"/>
            <a:ext cx="9007874" cy="2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idx="2" type="subTitle"/>
          </p:nvPr>
        </p:nvSpPr>
        <p:spPr>
          <a:xfrm>
            <a:off x="50" y="211325"/>
            <a:ext cx="9144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idx="2" type="subTitle"/>
          </p:nvPr>
        </p:nvSpPr>
        <p:spPr>
          <a:xfrm>
            <a:off x="5641475" y="845200"/>
            <a:ext cx="3348300" cy="23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File_NAME_list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label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class_num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0" y="874225"/>
            <a:ext cx="4984595" cy="4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idx="2" type="subTitle"/>
          </p:nvPr>
        </p:nvSpPr>
        <p:spPr>
          <a:xfrm>
            <a:off x="55425" y="211325"/>
            <a:ext cx="90342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3" name="Google Shape;303;p3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4" name="Google Shape;304;p32"/>
          <p:cNvSpPr txBox="1"/>
          <p:nvPr>
            <p:ph idx="2" type="subTitle"/>
          </p:nvPr>
        </p:nvSpPr>
        <p:spPr>
          <a:xfrm>
            <a:off x="5795700" y="1133825"/>
            <a:ext cx="3348300" cy="30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train TensorDataset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test TensorDataset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class_num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BATCH_SIZE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label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0" y="1133825"/>
            <a:ext cx="5490898" cy="313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idx="2" type="subTitle"/>
          </p:nvPr>
        </p:nvSpPr>
        <p:spPr>
          <a:xfrm>
            <a:off x="-25" y="211325"/>
            <a:ext cx="9144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75" y="1123800"/>
            <a:ext cx="8666674" cy="34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subTitle"/>
          </p:nvPr>
        </p:nvSpPr>
        <p:spPr>
          <a:xfrm flipH="1">
            <a:off x="5485600" y="586050"/>
            <a:ext cx="1581000" cy="4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</a:t>
            </a:r>
            <a:r>
              <a:rPr lang="es"/>
              <a:t>터 전처리</a:t>
            </a:r>
            <a:endParaRPr/>
          </a:p>
        </p:txBody>
      </p:sp>
      <p:sp>
        <p:nvSpPr>
          <p:cNvPr id="117" name="Google Shape;117;p16"/>
          <p:cNvSpPr txBox="1"/>
          <p:nvPr>
            <p:ph idx="2" type="subTitle"/>
          </p:nvPr>
        </p:nvSpPr>
        <p:spPr>
          <a:xfrm>
            <a:off x="5485625" y="9838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 flipH="1">
            <a:off x="5485600" y="2199493"/>
            <a:ext cx="11916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 모델</a:t>
            </a:r>
            <a:endParaRPr/>
          </a:p>
        </p:txBody>
      </p:sp>
      <p:sp>
        <p:nvSpPr>
          <p:cNvPr id="119" name="Google Shape;119;p16"/>
          <p:cNvSpPr txBox="1"/>
          <p:nvPr>
            <p:ph idx="6" type="subTitle"/>
          </p:nvPr>
        </p:nvSpPr>
        <p:spPr>
          <a:xfrm>
            <a:off x="5485600" y="2511379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0" name="Google Shape;120;p16"/>
          <p:cNvSpPr txBox="1"/>
          <p:nvPr>
            <p:ph idx="7" type="subTitle"/>
          </p:nvPr>
        </p:nvSpPr>
        <p:spPr>
          <a:xfrm flipH="1">
            <a:off x="5485588" y="3806700"/>
            <a:ext cx="1581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결과</a:t>
            </a:r>
            <a:endParaRPr/>
          </a:p>
        </p:txBody>
      </p:sp>
      <p:sp>
        <p:nvSpPr>
          <p:cNvPr id="121" name="Google Shape;121;p16"/>
          <p:cNvSpPr txBox="1"/>
          <p:nvPr>
            <p:ph idx="8" type="subTitle"/>
          </p:nvPr>
        </p:nvSpPr>
        <p:spPr>
          <a:xfrm>
            <a:off x="5485613" y="413727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4141898" y="337200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3" name="Google Shape;123;p16"/>
          <p:cNvSpPr txBox="1"/>
          <p:nvPr>
            <p:ph idx="9" type="title"/>
          </p:nvPr>
        </p:nvSpPr>
        <p:spPr>
          <a:xfrm>
            <a:off x="4141898" y="1947532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4" name="Google Shape;124;p16"/>
          <p:cNvSpPr txBox="1"/>
          <p:nvPr>
            <p:ph idx="13" type="title"/>
          </p:nvPr>
        </p:nvSpPr>
        <p:spPr>
          <a:xfrm>
            <a:off x="4141898" y="3471400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Parameter 조정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9" name="Google Shape;319;p34"/>
          <p:cNvGrpSpPr/>
          <p:nvPr/>
        </p:nvGrpSpPr>
        <p:grpSpPr>
          <a:xfrm>
            <a:off x="624427" y="748626"/>
            <a:ext cx="4384882" cy="4344150"/>
            <a:chOff x="1261945" y="748625"/>
            <a:chExt cx="4731717" cy="4344150"/>
          </a:xfrm>
        </p:grpSpPr>
        <p:pic>
          <p:nvPicPr>
            <p:cNvPr id="320" name="Google Shape;320;p34"/>
            <p:cNvPicPr preferRelativeResize="0"/>
            <p:nvPr/>
          </p:nvPicPr>
          <p:blipFill rotWithShape="1">
            <a:blip r:embed="rId3">
              <a:alphaModFix/>
            </a:blip>
            <a:srcRect b="0" l="0" r="9518" t="0"/>
            <a:stretch/>
          </p:blipFill>
          <p:spPr>
            <a:xfrm>
              <a:off x="1261945" y="748625"/>
              <a:ext cx="4731717" cy="434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4"/>
            <p:cNvSpPr/>
            <p:nvPr/>
          </p:nvSpPr>
          <p:spPr>
            <a:xfrm>
              <a:off x="2097175" y="3578800"/>
              <a:ext cx="1844700" cy="138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4"/>
          <p:cNvSpPr txBox="1"/>
          <p:nvPr>
            <p:ph idx="2" type="subTitle"/>
          </p:nvPr>
        </p:nvSpPr>
        <p:spPr>
          <a:xfrm>
            <a:off x="5250975" y="748625"/>
            <a:ext cx="3041400" cy="35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resize 100, 100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memory 부족 오류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resize 32, 32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정상 작동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Parameter 조정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12724" t="0"/>
          <a:stretch/>
        </p:blipFill>
        <p:spPr>
          <a:xfrm>
            <a:off x="165225" y="748625"/>
            <a:ext cx="4787100" cy="43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1109775" y="2433750"/>
            <a:ext cx="28980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1109775" y="2027100"/>
            <a:ext cx="28980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>
            <p:ph idx="2" type="subTitle"/>
          </p:nvPr>
        </p:nvSpPr>
        <p:spPr>
          <a:xfrm>
            <a:off x="5192875" y="1145725"/>
            <a:ext cx="3767700" cy="24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BatchNorm2d 위치 조정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Validation set Performance_30 Epochs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b="0" l="0" r="0" t="33324"/>
          <a:stretch/>
        </p:blipFill>
        <p:spPr>
          <a:xfrm>
            <a:off x="2197125" y="748625"/>
            <a:ext cx="4870249" cy="43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Validation set Performance_40 Epochs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3">
            <a:alphaModFix/>
          </a:blip>
          <a:srcRect b="3091" l="0" r="16936" t="0"/>
          <a:stretch/>
        </p:blipFill>
        <p:spPr>
          <a:xfrm>
            <a:off x="2047100" y="845200"/>
            <a:ext cx="5049800" cy="41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</a:t>
            </a:r>
            <a:r>
              <a:rPr lang="es" sz="3500">
                <a:latin typeface="Jua"/>
                <a:ea typeface="Jua"/>
                <a:cs typeface="Jua"/>
                <a:sym typeface="Jua"/>
              </a:rPr>
              <a:t>set Peformance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375" y="707575"/>
            <a:ext cx="5844225" cy="43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Peformance_Model load check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1877" l="3440" r="51639" t="32029"/>
          <a:stretch/>
        </p:blipFill>
        <p:spPr>
          <a:xfrm>
            <a:off x="1736500" y="748625"/>
            <a:ext cx="5776075" cy="4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1366298"/>
            <a:ext cx="7648575" cy="36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25" y="2133475"/>
            <a:ext cx="76485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/>
          <p:nvPr/>
        </p:nvSpPr>
        <p:spPr>
          <a:xfrm>
            <a:off x="5280575" y="2134050"/>
            <a:ext cx="10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846775" y="2133475"/>
            <a:ext cx="10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>
            <p:ph idx="2" type="subTitle"/>
          </p:nvPr>
        </p:nvSpPr>
        <p:spPr>
          <a:xfrm>
            <a:off x="274175" y="2704738"/>
            <a:ext cx="8255100" cy="16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Arial"/>
                <a:ea typeface="Arial"/>
                <a:cs typeface="Arial"/>
                <a:sym typeface="Arial"/>
              </a:rPr>
              <a:t>The accuracy code is from member’s ipynb file 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Arial"/>
                <a:ea typeface="Arial"/>
                <a:cs typeface="Arial"/>
                <a:sym typeface="Arial"/>
              </a:rPr>
              <a:t>In train script, above error is modified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Arial"/>
                <a:ea typeface="Arial"/>
                <a:cs typeface="Arial"/>
                <a:sym typeface="Arial"/>
              </a:rPr>
              <a:t>However, in test script, the error is not modified</a:t>
            </a:r>
            <a:endParaRPr sz="2500" u="sng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Peformance_30 Epochs model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7" name="Google Shape;377;p4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1593" l="3371" r="47270" t="32023"/>
          <a:stretch/>
        </p:blipFill>
        <p:spPr>
          <a:xfrm>
            <a:off x="1452525" y="748625"/>
            <a:ext cx="6109627" cy="43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Peformance_40 Epochs model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475" y="748625"/>
            <a:ext cx="6309450" cy="43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50" y="926474"/>
            <a:ext cx="7138102" cy="3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1373200" y="20478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손한솔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373200" y="28404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홍유빈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1373200" y="36330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김시온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2971075" y="20478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전처리/모델 만들기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2971075" y="28404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전처리/테스트/최종디버깅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2971075" y="36330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6211375" y="2047800"/>
            <a:ext cx="4179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0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7303325" y="204780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7303325" y="284040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7303325" y="369145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4294967295" type="subTitle"/>
          </p:nvPr>
        </p:nvSpPr>
        <p:spPr>
          <a:xfrm flipH="1">
            <a:off x="1392200" y="151217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로드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1" name="Google Shape;131;p17"/>
          <p:cNvSpPr txBox="1"/>
          <p:nvPr>
            <p:ph idx="4294967295" type="subTitle"/>
          </p:nvPr>
        </p:nvSpPr>
        <p:spPr>
          <a:xfrm flipH="1">
            <a:off x="1392200" y="197640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형식에 따라 이미지 데이터 분리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2" name="Google Shape;132;p17"/>
          <p:cNvSpPr txBox="1"/>
          <p:nvPr>
            <p:ph idx="4294967295" type="subTitle"/>
          </p:nvPr>
        </p:nvSpPr>
        <p:spPr>
          <a:xfrm flipH="1">
            <a:off x="1392200" y="2780247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모든 이미지 100x100 형식으로 전환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3" name="Google Shape;133;p17"/>
          <p:cNvSpPr txBox="1"/>
          <p:nvPr>
            <p:ph idx="4294967295" type="subTitle"/>
          </p:nvPr>
        </p:nvSpPr>
        <p:spPr>
          <a:xfrm flipH="1">
            <a:off x="1392200" y="3478552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100x100 이미지 데이터들을 CSV로 저장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4" name="Google Shape;134;p17"/>
          <p:cNvSpPr txBox="1"/>
          <p:nvPr>
            <p:ph idx="4294967295" type="subTitle"/>
          </p:nvPr>
        </p:nvSpPr>
        <p:spPr>
          <a:xfrm flipH="1">
            <a:off x="1392200" y="404832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CSV를 불러와서 사용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5" name="Google Shape;135;p17"/>
          <p:cNvSpPr txBox="1"/>
          <p:nvPr>
            <p:ph idx="4294967295" type="subTitle"/>
          </p:nvPr>
        </p:nvSpPr>
        <p:spPr>
          <a:xfrm flipH="1">
            <a:off x="3065625" y="938813"/>
            <a:ext cx="967500" cy="32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1</a:t>
            </a:r>
            <a:endParaRPr b="1" sz="10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7" name="Google Shape;137;p17"/>
          <p:cNvSpPr txBox="1"/>
          <p:nvPr>
            <p:ph idx="4294967295" type="subTitle"/>
          </p:nvPr>
        </p:nvSpPr>
        <p:spPr>
          <a:xfrm flipH="1">
            <a:off x="5975963" y="938813"/>
            <a:ext cx="967500" cy="32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  <a:endParaRPr b="1" sz="10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38" name="Google Shape;138;p17"/>
          <p:cNvGrpSpPr/>
          <p:nvPr/>
        </p:nvGrpSpPr>
        <p:grpSpPr>
          <a:xfrm>
            <a:off x="3118400" y="893734"/>
            <a:ext cx="861900" cy="3551429"/>
            <a:chOff x="2654225" y="1250475"/>
            <a:chExt cx="861900" cy="3662400"/>
          </a:xfrm>
        </p:grpSpPr>
        <p:cxnSp>
          <p:nvCxnSpPr>
            <p:cNvPr id="139" name="Google Shape;139;p17"/>
            <p:cNvCxnSpPr/>
            <p:nvPr/>
          </p:nvCxnSpPr>
          <p:spPr>
            <a:xfrm>
              <a:off x="3085200" y="1722375"/>
              <a:ext cx="0" cy="3190500"/>
            </a:xfrm>
            <a:prstGeom prst="straightConnector1">
              <a:avLst/>
            </a:prstGeom>
            <a:noFill/>
            <a:ln cap="flat" cmpd="sng" w="19050">
              <a:solidFill>
                <a:srgbClr val="6F40A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17"/>
            <p:cNvSpPr/>
            <p:nvPr/>
          </p:nvSpPr>
          <p:spPr>
            <a:xfrm>
              <a:off x="2654225" y="1250475"/>
              <a:ext cx="861900" cy="471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/>
                <a:t>방법 1</a:t>
              </a:r>
              <a:endParaRPr b="1"/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6028738" y="893734"/>
            <a:ext cx="861900" cy="3551429"/>
            <a:chOff x="2654225" y="1250475"/>
            <a:chExt cx="861900" cy="3662400"/>
          </a:xfrm>
        </p:grpSpPr>
        <p:cxnSp>
          <p:nvCxnSpPr>
            <p:cNvPr id="142" name="Google Shape;142;p17"/>
            <p:cNvCxnSpPr/>
            <p:nvPr/>
          </p:nvCxnSpPr>
          <p:spPr>
            <a:xfrm>
              <a:off x="3085200" y="1722375"/>
              <a:ext cx="0" cy="3190500"/>
            </a:xfrm>
            <a:prstGeom prst="straightConnector1">
              <a:avLst/>
            </a:prstGeom>
            <a:noFill/>
            <a:ln cap="flat" cmpd="sng" w="19050">
              <a:solidFill>
                <a:srgbClr val="6F40A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Google Shape;143;p17"/>
            <p:cNvSpPr/>
            <p:nvPr/>
          </p:nvSpPr>
          <p:spPr>
            <a:xfrm>
              <a:off x="2654225" y="1250475"/>
              <a:ext cx="861900" cy="471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/>
                <a:t>방</a:t>
              </a:r>
              <a:r>
                <a:rPr b="1" lang="es"/>
                <a:t>법 2</a:t>
              </a:r>
              <a:endParaRPr b="1"/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3480650" y="1670838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3480650" y="22913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3480650" y="2874900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480650" y="34785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480650" y="40991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390988" y="16708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6390988" y="22913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6390988" y="28749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390988" y="3478538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6390988" y="40991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4294967295" type="subTitle"/>
          </p:nvPr>
        </p:nvSpPr>
        <p:spPr>
          <a:xfrm flipH="1">
            <a:off x="4240155" y="1512175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로드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5" name="Google Shape;155;p17"/>
          <p:cNvSpPr txBox="1"/>
          <p:nvPr>
            <p:ph idx="4294967295" type="subTitle"/>
          </p:nvPr>
        </p:nvSpPr>
        <p:spPr>
          <a:xfrm flipH="1">
            <a:off x="4240155" y="1976400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형식에 따라 이미지 데이터 분리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6" name="Google Shape;156;p17"/>
          <p:cNvSpPr txBox="1"/>
          <p:nvPr>
            <p:ph idx="4294967295" type="subTitle"/>
          </p:nvPr>
        </p:nvSpPr>
        <p:spPr>
          <a:xfrm flipH="1">
            <a:off x="4240155" y="2780235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이미지 리사이즈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7" name="Google Shape;157;p17"/>
          <p:cNvSpPr txBox="1"/>
          <p:nvPr>
            <p:ph idx="4294967295" type="subTitle"/>
          </p:nvPr>
        </p:nvSpPr>
        <p:spPr>
          <a:xfrm flipH="1">
            <a:off x="4240155" y="3383903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리사이즈된 이미지들을 리스트에 저장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8" name="Google Shape;158;p17"/>
          <p:cNvSpPr txBox="1"/>
          <p:nvPr>
            <p:ph idx="4294967295" type="subTitle"/>
          </p:nvPr>
        </p:nvSpPr>
        <p:spPr>
          <a:xfrm flipH="1">
            <a:off x="4271350" y="404827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리스트 사용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9" name="Google Shape;159;p17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7" name="Google Shape;407;p44"/>
          <p:cNvSpPr txBox="1"/>
          <p:nvPr>
            <p:ph type="ctrTitle"/>
          </p:nvPr>
        </p:nvSpPr>
        <p:spPr>
          <a:xfrm>
            <a:off x="7564675" y="1739250"/>
            <a:ext cx="7398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소감</a:t>
            </a:r>
            <a:endParaRPr/>
          </a:p>
        </p:txBody>
      </p:sp>
      <p:sp>
        <p:nvSpPr>
          <p:cNvPr id="408" name="Google Shape;408;p44"/>
          <p:cNvSpPr txBox="1"/>
          <p:nvPr>
            <p:ph idx="1" type="subTitle"/>
          </p:nvPr>
        </p:nvSpPr>
        <p:spPr>
          <a:xfrm flipH="1">
            <a:off x="3544788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홍유빈</a:t>
            </a:r>
            <a:endParaRPr sz="1400"/>
          </a:p>
        </p:txBody>
      </p:sp>
      <p:sp>
        <p:nvSpPr>
          <p:cNvPr id="409" name="Google Shape;409;p44"/>
          <p:cNvSpPr txBox="1"/>
          <p:nvPr>
            <p:ph idx="2" type="subTitle"/>
          </p:nvPr>
        </p:nvSpPr>
        <p:spPr>
          <a:xfrm>
            <a:off x="3560875" y="2055838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생명과학에서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필요한 딥러닝을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알기 위해 수강하였</a:t>
            </a: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지만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컴퓨터 공학에서 흥미를 더욱 느낄 수 있었다.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10" name="Google Shape;410;p44"/>
          <p:cNvSpPr txBox="1"/>
          <p:nvPr>
            <p:ph idx="3" type="subTitle"/>
          </p:nvPr>
        </p:nvSpPr>
        <p:spPr>
          <a:xfrm flipH="1">
            <a:off x="5747100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손한솔</a:t>
            </a:r>
            <a:endParaRPr sz="1400"/>
          </a:p>
        </p:txBody>
      </p:sp>
      <p:sp>
        <p:nvSpPr>
          <p:cNvPr id="411" name="Google Shape;411;p44"/>
          <p:cNvSpPr txBox="1"/>
          <p:nvPr>
            <p:ph idx="4" type="subTitle"/>
          </p:nvPr>
        </p:nvSpPr>
        <p:spPr>
          <a:xfrm>
            <a:off x="5747100" y="2055880"/>
            <a:ext cx="15645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2학년 2학기 때부터 컴퓨터 공학 공부가 재미가 없어서 흥미가 떨어졌었다.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 감사하게도 이번 수업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 팀 프로젝트를 통해서 다시 한번 컴퓨터 공학의 재미를 느낄 수 있었다.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12" name="Google Shape;412;p44"/>
          <p:cNvSpPr txBox="1"/>
          <p:nvPr>
            <p:ph idx="5" type="subTitle"/>
          </p:nvPr>
        </p:nvSpPr>
        <p:spPr>
          <a:xfrm flipH="1">
            <a:off x="1206050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김시온</a:t>
            </a:r>
            <a:endParaRPr sz="1400"/>
          </a:p>
        </p:txBody>
      </p:sp>
      <p:sp>
        <p:nvSpPr>
          <p:cNvPr id="413" name="Google Shape;413;p44"/>
          <p:cNvSpPr txBox="1"/>
          <p:nvPr>
            <p:ph idx="6" type="subTitle"/>
          </p:nvPr>
        </p:nvSpPr>
        <p:spPr>
          <a:xfrm>
            <a:off x="1206050" y="2055875"/>
            <a:ext cx="156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레이어의 수에 따라 모델의 성능이 크게 변화하는 것이 매우 인상적이었다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ctrTitle"/>
          </p:nvPr>
        </p:nvSpPr>
        <p:spPr>
          <a:xfrm>
            <a:off x="5200650" y="1015800"/>
            <a:ext cx="2793000" cy="3111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[100][100] 데이</a:t>
            </a:r>
            <a:r>
              <a:rPr lang="es"/>
              <a:t>터 어레이를 255로 채우기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각 이미지의 데이터에 따라 값을 다시 변경 후 CSV로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64x70 → 100x100</a:t>
            </a:r>
            <a:br>
              <a:rPr lang="es"/>
            </a:br>
            <a:r>
              <a:rPr lang="es"/>
              <a:t>빈공간 255로 채우기</a:t>
            </a:r>
            <a:endParaRPr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50" y="1015588"/>
            <a:ext cx="3646850" cy="31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ctrTitle"/>
          </p:nvPr>
        </p:nvSpPr>
        <p:spPr>
          <a:xfrm>
            <a:off x="5337750" y="838250"/>
            <a:ext cx="2769000" cy="328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CSV파일을 불러와서 이미지 데이터 추출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리스트에 저장</a:t>
            </a:r>
            <a:endParaRPr/>
          </a:p>
        </p:txBody>
      </p:sp>
      <p:sp>
        <p:nvSpPr>
          <p:cNvPr id="173" name="Google Shape;173;p19"/>
          <p:cNvSpPr txBox="1"/>
          <p:nvPr>
            <p:ph type="ctrTitle"/>
          </p:nvPr>
        </p:nvSpPr>
        <p:spPr>
          <a:xfrm>
            <a:off x="1316900" y="266485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Risks</a:t>
            </a:r>
            <a:endParaRPr sz="1200"/>
          </a:p>
        </p:txBody>
      </p:sp>
      <p:sp>
        <p:nvSpPr>
          <p:cNvPr id="174" name="Google Shape;174;p19"/>
          <p:cNvSpPr txBox="1"/>
          <p:nvPr>
            <p:ph type="ctrTitle"/>
          </p:nvPr>
        </p:nvSpPr>
        <p:spPr>
          <a:xfrm>
            <a:off x="1316900" y="310591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Issues</a:t>
            </a:r>
            <a:endParaRPr sz="1200"/>
          </a:p>
        </p:txBody>
      </p:sp>
      <p:sp>
        <p:nvSpPr>
          <p:cNvPr id="175" name="Google Shape;175;p19"/>
          <p:cNvSpPr txBox="1"/>
          <p:nvPr>
            <p:ph type="ctrTitle"/>
          </p:nvPr>
        </p:nvSpPr>
        <p:spPr>
          <a:xfrm>
            <a:off x="1316900" y="3560550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Benefits</a:t>
            </a:r>
            <a:endParaRPr sz="1200"/>
          </a:p>
        </p:txBody>
      </p:sp>
      <p:grpSp>
        <p:nvGrpSpPr>
          <p:cNvPr id="176" name="Google Shape;176;p19"/>
          <p:cNvGrpSpPr/>
          <p:nvPr/>
        </p:nvGrpSpPr>
        <p:grpSpPr>
          <a:xfrm>
            <a:off x="3232825" y="1455388"/>
            <a:ext cx="693450" cy="2287875"/>
            <a:chOff x="3232825" y="1455388"/>
            <a:chExt cx="693450" cy="2287875"/>
          </a:xfrm>
        </p:grpSpPr>
        <p:sp>
          <p:nvSpPr>
            <p:cNvPr id="177" name="Google Shape;177;p19"/>
            <p:cNvSpPr/>
            <p:nvPr/>
          </p:nvSpPr>
          <p:spPr>
            <a:xfrm>
              <a:off x="3232825" y="145538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3528100" y="145538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3823375" y="1455388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3232825" y="18964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3528100" y="18964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823375" y="1896425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3232825" y="232733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3528100" y="232733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823375" y="2327338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232825" y="27446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528100" y="27446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823375" y="2744663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3232825" y="31857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3528100" y="3185725"/>
              <a:ext cx="102900" cy="102900"/>
            </a:xfrm>
            <a:prstGeom prst="rect">
              <a:avLst/>
            </a:prstGeom>
            <a:solidFill>
              <a:srgbClr val="B7B7B7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3823375" y="31857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232825" y="3640363"/>
              <a:ext cx="102900" cy="102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3528100" y="36403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3823375" y="36403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9"/>
          <p:cNvSpPr txBox="1"/>
          <p:nvPr>
            <p:ph type="ctrTitle"/>
          </p:nvPr>
        </p:nvSpPr>
        <p:spPr>
          <a:xfrm>
            <a:off x="1316900" y="1816670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Resourcing</a:t>
            </a:r>
            <a:endParaRPr sz="1200"/>
          </a:p>
        </p:txBody>
      </p:sp>
      <p:sp>
        <p:nvSpPr>
          <p:cNvPr id="196" name="Google Shape;196;p19"/>
          <p:cNvSpPr txBox="1"/>
          <p:nvPr>
            <p:ph type="ctrTitle"/>
          </p:nvPr>
        </p:nvSpPr>
        <p:spPr>
          <a:xfrm>
            <a:off x="1316900" y="137559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</a:t>
            </a:r>
            <a:endParaRPr sz="1200"/>
          </a:p>
        </p:txBody>
      </p: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" name="Google Shape;198;p19"/>
          <p:cNvSpPr txBox="1"/>
          <p:nvPr>
            <p:ph type="ctrTitle"/>
          </p:nvPr>
        </p:nvSpPr>
        <p:spPr>
          <a:xfrm>
            <a:off x="1316900" y="2240758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Budget</a:t>
            </a:r>
            <a:endParaRPr sz="1200"/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26729" t="0"/>
          <a:stretch/>
        </p:blipFill>
        <p:spPr>
          <a:xfrm>
            <a:off x="773700" y="509662"/>
            <a:ext cx="4502274" cy="43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20"/>
          <p:cNvSpPr txBox="1"/>
          <p:nvPr>
            <p:ph type="ctrTitle"/>
          </p:nvPr>
        </p:nvSpPr>
        <p:spPr>
          <a:xfrm>
            <a:off x="5405925" y="715375"/>
            <a:ext cx="2924700" cy="37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.hgu1 파</a:t>
            </a:r>
            <a:r>
              <a:rPr lang="es" sz="1500"/>
              <a:t>일 포맷에 따라 데이터를 자른다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resize (32, 32)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resize된 데이터는 10^-18 과 같은 형태이므로 좀 더 보기 나은 형태를 위해 10^18을 곱해준다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리스트에 저장</a:t>
            </a:r>
            <a:endParaRPr sz="1500"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25" y="512225"/>
            <a:ext cx="4983901" cy="41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21"/>
          <p:cNvSpPr txBox="1"/>
          <p:nvPr>
            <p:ph type="ctrTitle"/>
          </p:nvPr>
        </p:nvSpPr>
        <p:spPr>
          <a:xfrm>
            <a:off x="5922488" y="1441800"/>
            <a:ext cx="24453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Tensor</a:t>
            </a:r>
            <a:r>
              <a:rPr lang="es" sz="1600"/>
              <a:t>로 변환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DataSet으로 변환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DataLoader를 통해 데이터를 BatchSize에 따라 뽑아준다</a:t>
            </a:r>
            <a:endParaRPr sz="1600"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21235" t="0"/>
          <a:stretch/>
        </p:blipFill>
        <p:spPr>
          <a:xfrm>
            <a:off x="908625" y="567463"/>
            <a:ext cx="4786351" cy="3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625" y="4070151"/>
            <a:ext cx="5728524" cy="3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4570900" y="1071750"/>
            <a:ext cx="357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첫 번째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6개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max pooling 실행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FC layer 아웃풋에 ReLU와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91%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52400"/>
            <a:ext cx="369461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8900" y="1071750"/>
            <a:ext cx="350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두 번째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AlexNet을 변형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8개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max pooling 실행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FC layer에서 dropout과 ReLU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93.5%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5" y="72050"/>
            <a:ext cx="3504300" cy="4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